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12198350"/>
  <p:notesSz cx="6950075" cy="9236075"/>
  <p:embeddedFontLst>
    <p:embeddedFont>
      <p:font typeface="Inter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65EB78D-0F2A-41DF-89E5-0BBA79703A6F}">
  <a:tblStyle styleId="{565EB78D-0F2A-41DF-89E5-0BBA79703A6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Inter-bold.fntdata"/><Relationship Id="rId21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1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6" name="Google Shape;236;p1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3" name="Google Shape;143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4" name="Google Shape;204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4" name="Google Shape;104;p17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CO_IF_22316_UO4</a:t>
            </a:r>
            <a:endParaRPr/>
          </a:p>
        </p:txBody>
      </p:sp>
      <p:sp>
        <p:nvSpPr>
          <p:cNvPr id="131" name="Google Shape;131;p26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Jaishree Anerao,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14 July 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5"/>
          <p:cNvSpPr txBox="1"/>
          <p:nvPr>
            <p:ph type="title"/>
          </p:nvPr>
        </p:nvSpPr>
        <p:spPr>
          <a:xfrm>
            <a:off x="609918" y="370114"/>
            <a:ext cx="10978515" cy="522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Concept : </a:t>
            </a:r>
            <a:r>
              <a:rPr b="1" lang="en-US">
                <a:solidFill>
                  <a:schemeClr val="accent5"/>
                </a:solidFill>
              </a:rPr>
              <a:t>Virtual Function</a:t>
            </a:r>
            <a:endParaRPr/>
          </a:p>
        </p:txBody>
      </p:sp>
      <p:sp>
        <p:nvSpPr>
          <p:cNvPr id="214" name="Google Shape;214;p3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Virtual function belongs to runtime polymorphism in C++.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A virtual function is a member function in the base class that you expect to redefine in derived class.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Virtual functions are declared with a keyword “virtual” in the base class.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When a virtual function is declared compiler decides to execute a function based on the type of object pointed by the base pointer and not on the type of pointer.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Example : </a:t>
            </a:r>
            <a:endParaRPr/>
          </a:p>
          <a:p>
            <a:pPr indent="0" lvl="0" marL="1397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	</a:t>
            </a:r>
            <a:r>
              <a:rPr b="1" lang="en-US">
                <a:solidFill>
                  <a:schemeClr val="accent3"/>
                </a:solidFill>
              </a:rPr>
              <a:t>virtual void draw();</a:t>
            </a:r>
            <a:endParaRPr/>
          </a:p>
          <a:p>
            <a:pPr indent="0" lvl="0" marL="1397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6"/>
          <p:cNvSpPr txBox="1"/>
          <p:nvPr>
            <p:ph type="title"/>
          </p:nvPr>
        </p:nvSpPr>
        <p:spPr>
          <a:xfrm>
            <a:off x="609918" y="402771"/>
            <a:ext cx="10978515" cy="3693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Concept virtual function</a:t>
            </a:r>
            <a:endParaRPr b="1"/>
          </a:p>
        </p:txBody>
      </p:sp>
      <p:sp>
        <p:nvSpPr>
          <p:cNvPr id="220" name="Google Shape;220;p3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b="1" lang="en-US"/>
              <a:t>Rules of virtual function :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virtual function must be members of some class.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They cannot be static members.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They are accessed by using object pointers.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A virtual function can be friend of another class.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A virtual function in a base class must be defined, even though it may not be used.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Example of Virtual Function :</a:t>
            </a:r>
            <a:endParaRPr/>
          </a:p>
        </p:txBody>
      </p:sp>
      <p:sp>
        <p:nvSpPr>
          <p:cNvPr id="226" name="Google Shape;226;p37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227" name="Google Shape;22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651" y="969108"/>
            <a:ext cx="5514082" cy="5296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17614" y="1066272"/>
            <a:ext cx="3629025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7"/>
          <p:cNvSpPr/>
          <p:nvPr/>
        </p:nvSpPr>
        <p:spPr>
          <a:xfrm>
            <a:off x="7497494" y="4951434"/>
            <a:ext cx="3724508" cy="959005"/>
          </a:xfrm>
          <a:prstGeom prst="horizontalScroll">
            <a:avLst>
              <a:gd fmla="val 12500" name="adj"/>
            </a:avLst>
          </a:prstGeom>
          <a:solidFill>
            <a:schemeClr val="accent3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 for virtual function</a:t>
            </a:r>
            <a:endParaRPr/>
          </a:p>
        </p:txBody>
      </p:sp>
      <p:sp>
        <p:nvSpPr>
          <p:cNvPr id="230" name="Google Shape;230;p37"/>
          <p:cNvSpPr/>
          <p:nvPr/>
        </p:nvSpPr>
        <p:spPr>
          <a:xfrm>
            <a:off x="7422592" y="2977667"/>
            <a:ext cx="3724508" cy="935871"/>
          </a:xfrm>
          <a:prstGeom prst="horizontalScroll">
            <a:avLst>
              <a:gd fmla="val 12500" name="adj"/>
            </a:avLst>
          </a:prstGeom>
          <a:solidFill>
            <a:schemeClr val="accent3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 Output</a:t>
            </a:r>
            <a:endParaRPr/>
          </a:p>
        </p:txBody>
      </p:sp>
      <p:cxnSp>
        <p:nvCxnSpPr>
          <p:cNvPr id="231" name="Google Shape;231;p37"/>
          <p:cNvCxnSpPr>
            <a:stCxn id="229" idx="1"/>
          </p:cNvCxnSpPr>
          <p:nvPr/>
        </p:nvCxnSpPr>
        <p:spPr>
          <a:xfrm rot="10800000">
            <a:off x="5954894" y="5430936"/>
            <a:ext cx="1542600" cy="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32" name="Google Shape;232;p37"/>
          <p:cNvCxnSpPr/>
          <p:nvPr/>
        </p:nvCxnSpPr>
        <p:spPr>
          <a:xfrm rot="10800000">
            <a:off x="9099395" y="1561572"/>
            <a:ext cx="1" cy="1494264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8"/>
          <p:cNvSpPr txBox="1"/>
          <p:nvPr>
            <p:ph type="title"/>
          </p:nvPr>
        </p:nvSpPr>
        <p:spPr>
          <a:xfrm>
            <a:off x="609917" y="233127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Concept : </a:t>
            </a:r>
            <a:r>
              <a:rPr b="1" lang="en-US">
                <a:solidFill>
                  <a:schemeClr val="accent5"/>
                </a:solidFill>
              </a:rPr>
              <a:t>Pure virtual function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239" name="Google Shape;239;p3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A pure virtual function is a function declared in a base class that has no definition.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compiler requires each derived class to either define the function or redeclare it as a pure virtual function.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Such functions are also called as ’do-nothing’ functions.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Ex:-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	</a:t>
            </a:r>
            <a:r>
              <a:rPr b="1" lang="en-US"/>
              <a:t>class ABC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	{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		public: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		virtual void display( )=0;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	};</a:t>
            </a:r>
            <a:endParaRPr/>
          </a:p>
        </p:txBody>
      </p:sp>
      <p:sp>
        <p:nvSpPr>
          <p:cNvPr id="240" name="Google Shape;240;p38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9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Pure virtual Function example:</a:t>
            </a:r>
            <a:endParaRPr/>
          </a:p>
        </p:txBody>
      </p:sp>
      <p:pic>
        <p:nvPicPr>
          <p:cNvPr id="246" name="Google Shape;24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918" y="1221475"/>
            <a:ext cx="6563643" cy="4285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918" y="5820850"/>
            <a:ext cx="6563643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9"/>
          <p:cNvSpPr/>
          <p:nvPr/>
        </p:nvSpPr>
        <p:spPr>
          <a:xfrm>
            <a:off x="7741334" y="1730828"/>
            <a:ext cx="3724508" cy="959005"/>
          </a:xfrm>
          <a:prstGeom prst="horizontalScroll">
            <a:avLst>
              <a:gd fmla="val 12500" name="adj"/>
            </a:avLst>
          </a:prstGeom>
          <a:solidFill>
            <a:schemeClr val="accent3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 for Pure virtual function</a:t>
            </a:r>
            <a:endParaRPr/>
          </a:p>
        </p:txBody>
      </p:sp>
      <p:sp>
        <p:nvSpPr>
          <p:cNvPr id="249" name="Google Shape;249;p39"/>
          <p:cNvSpPr/>
          <p:nvPr/>
        </p:nvSpPr>
        <p:spPr>
          <a:xfrm>
            <a:off x="7863924" y="5454071"/>
            <a:ext cx="3724508" cy="935871"/>
          </a:xfrm>
          <a:prstGeom prst="horizontalScroll">
            <a:avLst>
              <a:gd fmla="val 12500" name="adj"/>
            </a:avLst>
          </a:prstGeom>
          <a:solidFill>
            <a:schemeClr val="accent3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 Output</a:t>
            </a:r>
            <a:endParaRPr/>
          </a:p>
        </p:txBody>
      </p:sp>
      <p:cxnSp>
        <p:nvCxnSpPr>
          <p:cNvPr id="250" name="Google Shape;250;p39"/>
          <p:cNvCxnSpPr>
            <a:stCxn id="248" idx="1"/>
          </p:cNvCxnSpPr>
          <p:nvPr/>
        </p:nvCxnSpPr>
        <p:spPr>
          <a:xfrm rot="10800000">
            <a:off x="7173434" y="2210330"/>
            <a:ext cx="567900" cy="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1" name="Google Shape;251;p39"/>
          <p:cNvCxnSpPr/>
          <p:nvPr/>
        </p:nvCxnSpPr>
        <p:spPr>
          <a:xfrm rot="10800000">
            <a:off x="7177091" y="6068500"/>
            <a:ext cx="686833" cy="0"/>
          </a:xfrm>
          <a:prstGeom prst="straightConnector1">
            <a:avLst/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ctrTitle"/>
          </p:nvPr>
        </p:nvSpPr>
        <p:spPr>
          <a:xfrm>
            <a:off x="775504" y="1954213"/>
            <a:ext cx="4405312" cy="1202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Unit 04 :</a:t>
            </a:r>
            <a:br>
              <a:rPr lang="en-US"/>
            </a:br>
            <a:r>
              <a:rPr lang="en-US"/>
              <a:t>Pointers and Polymorphism in c++</a:t>
            </a:r>
            <a:endParaRPr/>
          </a:p>
        </p:txBody>
      </p:sp>
      <p:sp>
        <p:nvSpPr>
          <p:cNvPr id="138" name="Google Shape;138;p27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39" name="Google Shape;139;p27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0" name="Google Shape;14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/>
          <p:nvPr>
            <p:ph type="ctrTitle"/>
          </p:nvPr>
        </p:nvSpPr>
        <p:spPr>
          <a:xfrm>
            <a:off x="776288" y="1954213"/>
            <a:ext cx="5850143" cy="2541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200"/>
              <a:t>Unit Outcome 2 : Implement run time polymorphism using virtual functions in the given C++ programs.</a:t>
            </a:r>
            <a:br>
              <a:rPr lang="en-US" sz="3200"/>
            </a:br>
            <a:endParaRPr/>
          </a:p>
        </p:txBody>
      </p:sp>
      <p:sp>
        <p:nvSpPr>
          <p:cNvPr id="147" name="Google Shape;147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48" name="Google Shape;148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9" name="Google Shape;14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ctrTitle"/>
          </p:nvPr>
        </p:nvSpPr>
        <p:spPr>
          <a:xfrm>
            <a:off x="776288" y="195421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Outcome 4 : Student will be able to implement virtual function, pure virtual function</a:t>
            </a:r>
            <a:br>
              <a:rPr lang="en-US"/>
            </a:br>
            <a:endParaRPr/>
          </a:p>
        </p:txBody>
      </p:sp>
      <p:sp>
        <p:nvSpPr>
          <p:cNvPr id="156" name="Google Shape;156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57" name="Google Shape;157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8" name="Google Shape;15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64" name="Google Shape;164;p30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{565EB78D-0F2A-41DF-89E5-0BBA79703A6F}</a:tableStyleId>
              </a:tblPr>
              <a:tblGrid>
                <a:gridCol w="604525"/>
                <a:gridCol w="4219775"/>
              </a:tblGrid>
              <a:tr h="47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1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Arial"/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Runtime Polymorphism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/>
                        <a:t>2. 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Arial"/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Virtual functions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 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Rules of virtual functions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4. 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Pure virtual function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5" name="Google Shape;165;p30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66" name="Google Shape;166;p30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67" name="Google Shape;167;p30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68" name="Google Shape;168;p30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 Concept of </a:t>
            </a:r>
            <a:r>
              <a:rPr lang="en-US"/>
              <a:t>Virtual function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sameer pednekar\Downloads\since colorlogo.jpg" id="169" name="Google Shape;16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75" name="Google Shape;175;p3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p31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7" name="Google Shape;177;p31"/>
          <p:cNvSpPr/>
          <p:nvPr/>
        </p:nvSpPr>
        <p:spPr>
          <a:xfrm>
            <a:off x="1981200" y="2590800"/>
            <a:ext cx="3581400" cy="21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" name="Google Shape;178;p31"/>
          <p:cNvGrpSpPr/>
          <p:nvPr/>
        </p:nvGrpSpPr>
        <p:grpSpPr>
          <a:xfrm>
            <a:off x="3348743" y="1647627"/>
            <a:ext cx="5708171" cy="2702632"/>
            <a:chOff x="2246384" y="1259625"/>
            <a:chExt cx="6632432" cy="3726587"/>
          </a:xfrm>
        </p:grpSpPr>
        <p:grpSp>
          <p:nvGrpSpPr>
            <p:cNvPr id="179" name="Google Shape;179;p31"/>
            <p:cNvGrpSpPr/>
            <p:nvPr/>
          </p:nvGrpSpPr>
          <p:grpSpPr>
            <a:xfrm>
              <a:off x="2707531" y="1856068"/>
              <a:ext cx="4232806" cy="3130144"/>
              <a:chOff x="987127" y="155"/>
              <a:chExt cx="4232806" cy="3130144"/>
            </a:xfrm>
          </p:grpSpPr>
          <p:sp>
            <p:nvSpPr>
              <p:cNvPr id="180" name="Google Shape;180;p31"/>
              <p:cNvSpPr/>
              <p:nvPr/>
            </p:nvSpPr>
            <p:spPr>
              <a:xfrm>
                <a:off x="987127" y="155"/>
                <a:ext cx="4033318" cy="759966"/>
              </a:xfrm>
              <a:prstGeom prst="roundRect">
                <a:avLst>
                  <a:gd fmla="val 10000" name="adj"/>
                </a:avLst>
              </a:prstGeom>
              <a:solidFill>
                <a:srgbClr val="158CE5">
                  <a:alpha val="89803"/>
                </a:srgbClr>
              </a:solidFill>
              <a:ln cap="flat" cmpd="sng" w="25400">
                <a:solidFill>
                  <a:srgbClr val="2D2D37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31"/>
              <p:cNvSpPr txBox="1"/>
              <p:nvPr/>
            </p:nvSpPr>
            <p:spPr>
              <a:xfrm>
                <a:off x="1009386" y="22414"/>
                <a:ext cx="3988800" cy="7154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29525" lIns="129525" spcFirstLastPara="1" rIns="129525" wrap="square" tIns="12952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400"/>
                  <a:buFont typeface="Arial"/>
                  <a:buNone/>
                </a:pPr>
                <a:r>
                  <a:rPr b="0" i="0" lang="en-US" sz="3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SuperClass</a:t>
                </a:r>
                <a:endParaRPr b="0" i="0" sz="3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31"/>
              <p:cNvSpPr/>
              <p:nvPr/>
            </p:nvSpPr>
            <p:spPr>
              <a:xfrm rot="-5400000">
                <a:off x="2585217" y="1169587"/>
                <a:ext cx="1077693" cy="270070"/>
              </a:xfrm>
              <a:prstGeom prst="rightArrow">
                <a:avLst>
                  <a:gd fmla="val 60000" name="adj1"/>
                  <a:gd fmla="val 50000" name="adj2"/>
                </a:avLst>
              </a:prstGeom>
              <a:solidFill>
                <a:srgbClr val="1485D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31"/>
              <p:cNvSpPr txBox="1"/>
              <p:nvPr/>
            </p:nvSpPr>
            <p:spPr>
              <a:xfrm rot="10800000">
                <a:off x="3043043" y="846797"/>
                <a:ext cx="162042" cy="9966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700"/>
                  <a:buFont typeface="Arial"/>
                  <a:buNone/>
                </a:pPr>
                <a:r>
                  <a:t/>
                </a:r>
                <a:endParaRPr b="0" i="0" sz="2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31"/>
              <p:cNvSpPr/>
              <p:nvPr/>
            </p:nvSpPr>
            <p:spPr>
              <a:xfrm>
                <a:off x="1186615" y="1880643"/>
                <a:ext cx="4033318" cy="1249656"/>
              </a:xfrm>
              <a:prstGeom prst="roundRect">
                <a:avLst>
                  <a:gd fmla="val 10000" name="adj"/>
                </a:avLst>
              </a:prstGeom>
              <a:solidFill>
                <a:srgbClr val="158CE5">
                  <a:alpha val="49803"/>
                </a:srgbClr>
              </a:solidFill>
              <a:ln cap="flat" cmpd="sng" w="25400">
                <a:solidFill>
                  <a:srgbClr val="2D2D37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31"/>
              <p:cNvSpPr txBox="1"/>
              <p:nvPr/>
            </p:nvSpPr>
            <p:spPr>
              <a:xfrm>
                <a:off x="1223216" y="1917244"/>
                <a:ext cx="3960116" cy="11764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29525" lIns="129525" spcFirstLastPara="1" rIns="129525" wrap="square" tIns="12952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400"/>
                  <a:buFont typeface="Arial"/>
                  <a:buNone/>
                </a:pPr>
                <a:r>
                  <a:rPr b="0" i="0" lang="en-US" sz="3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Subclass</a:t>
                </a:r>
                <a:endParaRPr/>
              </a:p>
            </p:txBody>
          </p:sp>
        </p:grpSp>
        <p:sp>
          <p:nvSpPr>
            <p:cNvPr id="186" name="Google Shape;186;p31"/>
            <p:cNvSpPr/>
            <p:nvPr/>
          </p:nvSpPr>
          <p:spPr>
            <a:xfrm>
              <a:off x="2246384" y="1259625"/>
              <a:ext cx="6632432" cy="472848"/>
            </a:xfrm>
            <a:prstGeom prst="rect">
              <a:avLst/>
            </a:prstGeom>
            <a:solidFill>
              <a:srgbClr val="A0D1F5"/>
            </a:solidFill>
            <a:ln cap="flat" cmpd="sng" w="25400">
              <a:solidFill>
                <a:srgbClr val="2085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Superclass obj= new SubClass</a:t>
              </a:r>
              <a:endPara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31"/>
            <p:cNvSpPr/>
            <p:nvPr/>
          </p:nvSpPr>
          <p:spPr>
            <a:xfrm>
              <a:off x="4709357" y="3623242"/>
              <a:ext cx="1350290" cy="293914"/>
            </a:xfrm>
            <a:prstGeom prst="rect">
              <a:avLst/>
            </a:prstGeom>
            <a:solidFill>
              <a:srgbClr val="A0D1F5"/>
            </a:solidFill>
            <a:ln cap="flat" cmpd="sng" w="25400">
              <a:solidFill>
                <a:srgbClr val="20853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Extends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Learning Objective/ Key learning</a:t>
            </a:r>
            <a:endParaRPr b="1"/>
          </a:p>
        </p:txBody>
      </p:sp>
      <p:sp>
        <p:nvSpPr>
          <p:cNvPr id="193" name="Google Shape;193;p3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What is runtime polymorphism?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To use virtual function in program.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What are rules for virtual function.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Concept Explanation</a:t>
            </a:r>
            <a:r>
              <a:rPr b="1" lang="en-US">
                <a:solidFill>
                  <a:srgbClr val="FF0000"/>
                </a:solidFill>
              </a:rPr>
              <a:t>: RUNTIME POLYMORPHISM</a:t>
            </a:r>
            <a:endParaRPr b="1"/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To achieve Run time polymorphism, C++ supports a mechanism known as virtual function.  </a:t>
            </a:r>
            <a:endParaRPr/>
          </a:p>
        </p:txBody>
      </p:sp>
      <p:pic>
        <p:nvPicPr>
          <p:cNvPr id="200" name="Google Shape;200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8400" y="2406468"/>
            <a:ext cx="6594127" cy="3411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/>
              <a:t>Concept Explanation</a:t>
            </a:r>
            <a:r>
              <a:rPr b="1" lang="en-US">
                <a:solidFill>
                  <a:srgbClr val="FF0000"/>
                </a:solidFill>
              </a:rPr>
              <a:t>: RUNTIME POLYMORPHISM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207" name="Google Shape;207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What is Runtime Polymorphism?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address of function to be called is determined at the runtime rather than compile time.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compiler adds code that identifies the kind of object at runtime then gives the call with the right function definition 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It is also known as late binding or dynamic binding and overriding as well.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Late binding can be implemented by using virtual function. 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It provides slow execution as compare to early binding.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  <a:p>
            <a:pPr indent="-355600" lvl="0" marL="355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8" name="Google Shape;208;p34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